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0" r:id="rId14"/>
    <p:sldId id="398" r:id="rId15"/>
    <p:sldId id="397" r:id="rId16"/>
    <p:sldId id="402" r:id="rId17"/>
    <p:sldId id="403" r:id="rId18"/>
    <p:sldId id="399" r:id="rId19"/>
    <p:sldId id="388" r:id="rId20"/>
  </p:sldIdLst>
  <p:sldSz cx="13004800" cy="9753600"/>
  <p:notesSz cx="6819900" cy="99314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Droid Sans Mono" panose="020B0609030804020204" pitchFamily="49" charset="0"/>
      <p:regular r:id="rId32"/>
    </p:embeddedFont>
    <p:embeddedFont>
      <p:font typeface="Eurostile" panose="020B0504020202050204" pitchFamily="34" charset="0"/>
      <p:regular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DB6207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1070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5/7/2021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07.05.2021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04467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3800103" y="7958683"/>
            <a:ext cx="7112072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3776587" y="8453266"/>
            <a:ext cx="7112072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6040564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/>
                        <m:t>∧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168494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72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(for example: no </a:t>
            </a:r>
            <a:r>
              <a:rPr lang="de-DE">
                <a:latin typeface="Eurostile" panose="020B0504020202050204" pitchFamily="34" charset="0"/>
              </a:rPr>
              <a:t>∀, </a:t>
            </a:r>
            <a:r>
              <a:rPr lang="de-DE">
                <a:effectLst/>
                <a:latin typeface="Eurostile" panose="020B0504020202050204" pitchFamily="34" charset="0"/>
              </a:rPr>
              <a:t>∃), because:</a:t>
            </a:r>
            <a:endParaRPr lang="en-GB">
              <a:effectLst/>
              <a:latin typeface="Eurostile" panose="020B0504020202050204" pitchFamily="34" charset="0"/>
            </a:endParaRPr>
          </a:p>
          <a:p>
            <a:pPr lvl="2"/>
            <a:r>
              <a:rPr lang="de-DE">
                <a:effectLst/>
                <a:latin typeface="Eurostile" panose="020B0504020202050204" pitchFamily="34" charset="0"/>
              </a:rPr>
              <a:t>Z3 not under my control („black box“)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More semantic information available for the tool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Extensive Logging (Dynamic HTML)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Defensive Programming:</a:t>
            </a:r>
            <a:br>
              <a:rPr lang="de-DE">
                <a:latin typeface="Eurostile" panose="020B0504020202050204" pitchFamily="34" charset="0"/>
              </a:rPr>
            </a:br>
            <a:r>
              <a:rPr lang="de-DE">
                <a:latin typeface="Eurostile" panose="020B0504020202050204" pitchFamily="34" charset="0"/>
              </a:rPr>
              <a:t>Throw errors in all cases that were not explicitly implemented</a:t>
            </a: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>
                    <a:latin typeface="Eurostile" panose="020B0504020202050204" pitchFamily="34" charset="0"/>
                  </a:rPr>
                </a:br>
                <a:r>
                  <a:rPr lang="en-GB">
                    <a:latin typeface="Eurostile" panose="020B0504020202050204" pitchFamily="34" charset="0"/>
                  </a:rPr>
                  <a:t>same strictly montone counter manipulation</a:t>
                </a:r>
                <a:r>
                  <a:rPr lang="en-GB" b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>
                    <a:latin typeface="Eurostile" panose="020B050402020205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≫1;)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de-DE" b="0" i="1">
                    <a:latin typeface="Cambria Math" panose="02040503050406030204" pitchFamily="18" charset="0"/>
                  </a:rPr>
                </a:br>
                <a:br>
                  <a:rPr lang="de-DE" b="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cond_n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>
                <a:latin typeface="Eurostile" panose="020B0504020202050204" pitchFamily="34" charset="0"/>
              </a:rPr>
              <a:t>fp-bit.</a:t>
            </a:r>
            <a:r>
              <a:rPr lang="de-DE" kern="0">
                <a:latin typeface="Eurostile" panose="020B0504020202050204" pitchFamily="34" charset="0"/>
              </a:rPr>
              <a:t>c</a:t>
            </a:r>
            <a:endParaRPr lang="de-DE" b="0" kern="0">
              <a:latin typeface="Eurostile" panose="020B0504020202050204" pitchFamily="34" charset="0"/>
            </a:endParaRPr>
          </a:p>
          <a:p>
            <a:pPr lvl="1"/>
            <a:r>
              <a:rPr lang="en-GB" kern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427614"/>
            <a:ext cx="121192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/=0 )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((1&lt;&lt;30)&gt;&gt;n)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>
                    <a:latin typeface="Eurostile" panose="020B0504020202050204" pitchFamily="34" charset="0"/>
                  </a:rPr>
                </a:br>
                <a:r>
                  <a:rPr lang="en-GB">
                    <a:latin typeface="Eurostile" panose="020B0504020202050204" pitchFamily="34" charset="0"/>
                  </a:rPr>
                  <a:t>t’ binary decisions before or after the loop:</a:t>
                </a:r>
                <a:br>
                  <a:rPr lang="en-GB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>
                    <a:latin typeface="Eurostile" panose="020B0504020202050204" pitchFamily="34" charset="0"/>
                  </a:rPr>
                  <a:t> traces to examine.</a:t>
                </a:r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/>
              </a:p>
              <a:p>
                <a:pPr lvl="1"/>
                <a:r>
                  <a:rPr lang="en-GB" kern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8.589.934.592</m:t>
                    </m:r>
                  </m:oMath>
                </a14:m>
                <a:endParaRPr lang="de-DE" b="0" kern="0"/>
              </a:p>
              <a:p>
                <a:pPr lvl="1"/>
                <a:r>
                  <a:rPr lang="de-DE" b="0" kern="0"/>
                  <a:t>In general</a:t>
                </a:r>
                <a:r>
                  <a:rPr lang="de-DE" kern="0"/>
                  <a:t>: Factor </a:t>
                </a:r>
                <a:r>
                  <a:rPr lang="de-DE"/>
                  <a:t>𝒪(</a:t>
                </a:r>
                <a:r>
                  <a:rPr lang="de-DE" kern="0"/>
                  <a:t>t)</a:t>
                </a:r>
                <a:endParaRPr lang="de-DE" b="0" kern="0"/>
              </a:p>
              <a:p>
                <a:pPr lvl="1"/>
                <a:endParaRPr lang="de-DE" b="0" kern="0">
                  <a:latin typeface="Eurostile" panose="020B0504020202050204" pitchFamily="34" charset="0"/>
                </a:endParaRPr>
              </a:p>
              <a:p>
                <a:pPr lvl="1"/>
                <a:endParaRPr lang="en-GB" kern="0">
                  <a:latin typeface="Eurostile" panose="020B0504020202050204" pitchFamily="34" charset="0"/>
                </a:endParaRPr>
              </a:p>
              <a:p>
                <a:pPr lvl="1"/>
                <a:endParaRPr lang="en-GB" ker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>
                <a:blip r:embed="rId3"/>
                <a:stretch>
                  <a:fillRect t="-501" b="-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Incremental Solving (pushing assertions, goes will with cutoffs)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Completing Code Snippe</a:t>
            </a:r>
            <a:r>
              <a:rPr lang="en-GB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C++</a:t>
            </a:r>
            <a:r>
              <a:rPr lang="en-GB">
                <a:latin typeface="Eurostile" panose="020B0504020202050204" pitchFamily="34" charset="0"/>
              </a:rPr>
              <a:t> (when C++ Parser is available)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Recap: The Challenge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the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2097</Words>
  <Application>Microsoft Office PowerPoint</Application>
  <PresentationFormat>Benutzerdefiniert</PresentationFormat>
  <Paragraphs>307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Wingdings 3</vt:lpstr>
      <vt:lpstr>Arial</vt:lpstr>
      <vt:lpstr>Eurostile</vt:lpstr>
      <vt:lpstr>Calibri</vt:lpstr>
      <vt:lpstr>Cambria Math</vt:lpstr>
      <vt:lpstr>Arial Narrow</vt:lpstr>
      <vt:lpstr>Droid Sans Mono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1188</cp:revision>
  <cp:lastPrinted>2018-01-19T07:40:56Z</cp:lastPrinted>
  <dcterms:created xsi:type="dcterms:W3CDTF">2009-12-04T13:21:58Z</dcterms:created>
  <dcterms:modified xsi:type="dcterms:W3CDTF">2021-05-08T17:35:13Z</dcterms:modified>
</cp:coreProperties>
</file>